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sldIdLst>
    <p:sldId id="300" r:id="rId2"/>
    <p:sldId id="262" r:id="rId3"/>
    <p:sldId id="264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99" r:id="rId37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F"/>
    <a:srgbClr val="4BB053"/>
    <a:srgbClr val="823687"/>
    <a:srgbClr val="F19CA7"/>
    <a:srgbClr val="008CCF"/>
    <a:srgbClr val="78C2E5"/>
    <a:srgbClr val="00A0EA"/>
    <a:srgbClr val="F9C158"/>
    <a:srgbClr val="EB470C"/>
    <a:srgbClr val="F7A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08"/>
    <p:restoredTop sz="94694"/>
  </p:normalViewPr>
  <p:slideViewPr>
    <p:cSldViewPr snapToGrid="0">
      <p:cViewPr varScale="1">
        <p:scale>
          <a:sx n="106" d="100"/>
          <a:sy n="106" d="100"/>
        </p:scale>
        <p:origin x="93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D0A04-ED66-3B4F-BF7E-72C73561D30F}" type="slidenum">
              <a:rPr kumimoji="1" lang="ko-Kore-KR" altLang="en-US" smtClean="0"/>
              <a:t>17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386803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D0A04-ED66-3B4F-BF7E-72C73561D30F}" type="slidenum">
              <a:rPr kumimoji="1" lang="ko-Kore-KR" altLang="en-US" smtClean="0"/>
              <a:t>21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1027930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9D0A04-ED66-3B4F-BF7E-72C73561D30F}" type="slidenum">
              <a:rPr kumimoji="1" lang="ko-Kore-KR" altLang="en-US" smtClean="0"/>
              <a:t>36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198977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2586542"/>
            <a:ext cx="10540380" cy="212365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Two Thanksgiving Day Gentlemen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그림 14">
            <a:extLst>
              <a:ext uri="{FF2B5EF4-FFF2-40B4-BE49-F238E27FC236}">
                <a16:creationId xmlns:a16="http://schemas.microsoft.com/office/drawing/2014/main" id="{900A4511-19B5-32BF-87EF-AF161CA68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031" y="646013"/>
            <a:ext cx="2032000" cy="46990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355E5868-0447-F423-6FB0-35C450F9A8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395505" y="646013"/>
            <a:ext cx="2031998" cy="4699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DFD2CA-7C67-7F52-3C8A-9356DE737E5C}"/>
              </a:ext>
            </a:extLst>
          </p:cNvPr>
          <p:cNvSpPr txBox="1"/>
          <p:nvPr/>
        </p:nvSpPr>
        <p:spPr>
          <a:xfrm>
            <a:off x="1533671" y="697673"/>
            <a:ext cx="404326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kumimoji="1" lang="en-US" altLang="ko-Kore-KR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kumimoji="1" lang="en-US" altLang="ko-Kore-KR" b="1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Common English 1 </a:t>
            </a:r>
            <a:r>
              <a:rPr kumimoji="1" lang="en-US" altLang="ko-Kore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kumimoji="1" lang="ko-KR" altLang="en-US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오선영</a:t>
            </a:r>
            <a:r>
              <a:rPr kumimoji="1" lang="en-US" altLang="ko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  <a:endParaRPr kumimoji="1" lang="en-US" altLang="ko-KR" dirty="0"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FFFBC3-CDCD-AF43-D486-68991BDF36D3}"/>
              </a:ext>
            </a:extLst>
          </p:cNvPr>
          <p:cNvSpPr txBox="1"/>
          <p:nvPr/>
        </p:nvSpPr>
        <p:spPr>
          <a:xfrm>
            <a:off x="8528538" y="660666"/>
            <a:ext cx="2423889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E18175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Special Lesson</a:t>
            </a:r>
            <a:endParaRPr lang="en-US" altLang="ko-Kore-KR" sz="2400" b="1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4045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Every Thanksgiving Day,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they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sent a servant to the front door of their house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bring in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first hungry-looking person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who was walking by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and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offer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person a meal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370826" y="5792632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(to) </a:t>
            </a:r>
            <a:endParaRPr lang="ko-Kore-KR" altLang="en-US" dirty="0">
              <a:solidFill>
                <a:srgbClr val="4BB053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966219" y="5634401"/>
            <a:ext cx="408267" cy="212256"/>
            <a:chOff x="9960619" y="3011228"/>
            <a:chExt cx="408267" cy="212256"/>
          </a:xfrm>
        </p:grpSpPr>
        <p:cxnSp>
          <p:nvCxnSpPr>
            <p:cNvPr id="7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5057174" y="4419792"/>
            <a:ext cx="244384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관계대명사절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4344856" y="3723561"/>
            <a:ext cx="1249120" cy="217090"/>
            <a:chOff x="5508624" y="975874"/>
            <a:chExt cx="594000" cy="217090"/>
          </a:xfrm>
        </p:grpSpPr>
        <p:cxnSp>
          <p:nvCxnSpPr>
            <p:cNvPr id="12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8587" y="4458289"/>
            <a:ext cx="378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5437360" y="2233883"/>
            <a:ext cx="187973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9480595" y="3974019"/>
            <a:ext cx="126592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382696" y="3017344"/>
            <a:ext cx="126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4622034" y="1619645"/>
            <a:ext cx="294793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two elderly ladies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1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144694" y="5803875"/>
            <a:ext cx="183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078713" y="5785945"/>
            <a:ext cx="111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1773868" y="5811034"/>
            <a:ext cx="42112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간접목적어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  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직접목적어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DABF08F2-77BD-78EF-3CEE-CCFC23A2C6A4}"/>
              </a:ext>
            </a:extLst>
          </p:cNvPr>
          <p:cNvCxnSpPr>
            <a:cxnSpLocks/>
            <a:endCxn id="20" idx="0"/>
          </p:cNvCxnSpPr>
          <p:nvPr/>
        </p:nvCxnSpPr>
        <p:spPr>
          <a:xfrm>
            <a:off x="5288657" y="1619645"/>
            <a:ext cx="807343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A4D2FC85-45D6-36A7-2E84-C97D980577E3}"/>
              </a:ext>
            </a:extLst>
          </p:cNvPr>
          <p:cNvCxnSpPr>
            <a:cxnSpLocks/>
          </p:cNvCxnSpPr>
          <p:nvPr/>
        </p:nvCxnSpPr>
        <p:spPr>
          <a:xfrm>
            <a:off x="5593976" y="3059668"/>
            <a:ext cx="1685010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[R] 16">
            <a:extLst>
              <a:ext uri="{FF2B5EF4-FFF2-40B4-BE49-F238E27FC236}">
                <a16:creationId xmlns:a16="http://schemas.microsoft.com/office/drawing/2014/main" id="{9CCC9E74-D02D-C8DE-9955-D20FA488C098}"/>
              </a:ext>
            </a:extLst>
          </p:cNvPr>
          <p:cNvCxnSpPr>
            <a:cxnSpLocks/>
          </p:cNvCxnSpPr>
          <p:nvPr/>
        </p:nvCxnSpPr>
        <p:spPr>
          <a:xfrm>
            <a:off x="1310112" y="5792409"/>
            <a:ext cx="696493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9DBC9B9A-1422-7F7E-C2E4-45942862EE9C}"/>
              </a:ext>
            </a:extLst>
          </p:cNvPr>
          <p:cNvGrpSpPr/>
          <p:nvPr/>
        </p:nvGrpSpPr>
        <p:grpSpPr>
          <a:xfrm rot="5400000">
            <a:off x="5729540" y="952617"/>
            <a:ext cx="286450" cy="8481587"/>
            <a:chOff x="1965542" y="6242787"/>
            <a:chExt cx="345172" cy="263497"/>
          </a:xfrm>
        </p:grpSpPr>
        <p:cxnSp>
          <p:nvCxnSpPr>
            <p:cNvPr id="28" name="직선 연결선 27">
              <a:extLst>
                <a:ext uri="{FF2B5EF4-FFF2-40B4-BE49-F238E27FC236}">
                  <a16:creationId xmlns:a16="http://schemas.microsoft.com/office/drawing/2014/main" id="{6A0E9152-187D-B223-29DF-895396C9F983}"/>
                </a:ext>
              </a:extLst>
            </p:cNvPr>
            <p:cNvCxnSpPr/>
            <p:nvPr/>
          </p:nvCxnSpPr>
          <p:spPr>
            <a:xfrm>
              <a:off x="1965683" y="6242787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 28">
              <a:extLst>
                <a:ext uri="{FF2B5EF4-FFF2-40B4-BE49-F238E27FC236}">
                  <a16:creationId xmlns:a16="http://schemas.microsoft.com/office/drawing/2014/main" id="{86B51F7D-1F5D-1AED-BCFD-44C24EFE5A5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138128" y="6333698"/>
              <a:ext cx="0" cy="345172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521D379B-A7E6-E07E-4A83-AA4428B75AD2}"/>
              </a:ext>
            </a:extLst>
          </p:cNvPr>
          <p:cNvGrpSpPr/>
          <p:nvPr/>
        </p:nvGrpSpPr>
        <p:grpSpPr>
          <a:xfrm rot="16200000" flipV="1">
            <a:off x="8139809" y="1429375"/>
            <a:ext cx="321824" cy="3625676"/>
            <a:chOff x="2012804" y="6227404"/>
            <a:chExt cx="911407" cy="279928"/>
          </a:xfrm>
        </p:grpSpPr>
        <p:cxnSp>
          <p:nvCxnSpPr>
            <p:cNvPr id="31" name="직선 연결선 30">
              <a:extLst>
                <a:ext uri="{FF2B5EF4-FFF2-40B4-BE49-F238E27FC236}">
                  <a16:creationId xmlns:a16="http://schemas.microsoft.com/office/drawing/2014/main" id="{FD4B19D7-DD57-E6D1-218E-DBB66583212A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1872843" y="6367366"/>
              <a:ext cx="279928" cy="3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 32">
              <a:extLst>
                <a:ext uri="{FF2B5EF4-FFF2-40B4-BE49-F238E27FC236}">
                  <a16:creationId xmlns:a16="http://schemas.microsoft.com/office/drawing/2014/main" id="{367FA283-3E53-DC45-8754-0C510F68A705}"/>
                </a:ext>
              </a:extLst>
            </p:cNvPr>
            <p:cNvCxnSpPr/>
            <p:nvPr/>
          </p:nvCxnSpPr>
          <p:spPr>
            <a:xfrm>
              <a:off x="2012804" y="6505867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6" name="직선 연결선 35">
            <a:extLst>
              <a:ext uri="{FF2B5EF4-FFF2-40B4-BE49-F238E27FC236}">
                <a16:creationId xmlns:a16="http://schemas.microsoft.com/office/drawing/2014/main" id="{AE63C3C7-F643-035C-A682-696375F0FF70}"/>
              </a:ext>
            </a:extLst>
          </p:cNvPr>
          <p:cNvCxnSpPr>
            <a:cxnSpLocks/>
          </p:cNvCxnSpPr>
          <p:nvPr/>
        </p:nvCxnSpPr>
        <p:spPr>
          <a:xfrm>
            <a:off x="10113558" y="4419792"/>
            <a:ext cx="2" cy="655782"/>
          </a:xfrm>
          <a:prstGeom prst="line">
            <a:avLst/>
          </a:prstGeom>
          <a:ln w="28575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>
            <a:extLst>
              <a:ext uri="{FF2B5EF4-FFF2-40B4-BE49-F238E27FC236}">
                <a16:creationId xmlns:a16="http://schemas.microsoft.com/office/drawing/2014/main" id="{4649060F-8C14-0D9B-A77C-4F6249073AE5}"/>
              </a:ext>
            </a:extLst>
          </p:cNvPr>
          <p:cNvCxnSpPr>
            <a:cxnSpLocks/>
          </p:cNvCxnSpPr>
          <p:nvPr/>
        </p:nvCxnSpPr>
        <p:spPr>
          <a:xfrm>
            <a:off x="10113558" y="3403123"/>
            <a:ext cx="0" cy="570896"/>
          </a:xfrm>
          <a:prstGeom prst="line">
            <a:avLst/>
          </a:prstGeom>
          <a:ln w="28575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48123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This was their tradition. And on this day, Stuffy Pete was passing by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 his way to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park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ladies’ servant came to the door.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4546977" y="2999387"/>
            <a:ext cx="2472388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on one’s way to: 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으로 가는 길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도중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8142515" y="3059668"/>
            <a:ext cx="187695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때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734007" y="1650718"/>
            <a:ext cx="86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1456506" y="1684077"/>
            <a:ext cx="42112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two elderly ladies’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3" name="직선 연결선[R] 16">
            <a:extLst>
              <a:ext uri="{FF2B5EF4-FFF2-40B4-BE49-F238E27FC236}">
                <a16:creationId xmlns:a16="http://schemas.microsoft.com/office/drawing/2014/main" id="{9B073077-08D3-4DC3-7704-D2C005359B4E}"/>
              </a:ext>
            </a:extLst>
          </p:cNvPr>
          <p:cNvCxnSpPr>
            <a:cxnSpLocks/>
          </p:cNvCxnSpPr>
          <p:nvPr/>
        </p:nvCxnSpPr>
        <p:spPr>
          <a:xfrm>
            <a:off x="4615619" y="3041393"/>
            <a:ext cx="2283122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9040A97F-7056-2B4B-76DB-8BB66D25170A}"/>
              </a:ext>
            </a:extLst>
          </p:cNvPr>
          <p:cNvCxnSpPr>
            <a:cxnSpLocks/>
          </p:cNvCxnSpPr>
          <p:nvPr/>
        </p:nvCxnSpPr>
        <p:spPr>
          <a:xfrm>
            <a:off x="8464319" y="3047857"/>
            <a:ext cx="896433" cy="11811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57974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684306" cy="254563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She brought Stuffy into the house and fed him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until he could eat no more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Tradition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was followed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033963" y="1767436"/>
            <a:ext cx="108765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53791" y="1682015"/>
            <a:ext cx="64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960165" y="1686401"/>
            <a:ext cx="140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1840963" y="1742917"/>
            <a:ext cx="154058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V1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461657" y="1738338"/>
            <a:ext cx="102791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V2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681485" y="1649685"/>
            <a:ext cx="548319" cy="969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802205" y="3046544"/>
            <a:ext cx="256196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시간의 부사절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7071249" y="304654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328D67A2-0BFD-48F8-A97C-C91CCE3B9BB9}"/>
              </a:ext>
            </a:extLst>
          </p:cNvPr>
          <p:cNvCxnSpPr>
            <a:cxnSpLocks/>
          </p:cNvCxnSpPr>
          <p:nvPr/>
        </p:nvCxnSpPr>
        <p:spPr>
          <a:xfrm flipV="1">
            <a:off x="7613964" y="3040087"/>
            <a:ext cx="2218099" cy="6457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77544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From his seat in the park, a very full Stuffy Pete spotted something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made his breath stop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The Old Gentleman was coming toward him.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3698167" y="2154946"/>
            <a:ext cx="342969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관계대명사절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 flipV="1">
            <a:off x="3566523" y="3059668"/>
            <a:ext cx="1266260" cy="369332"/>
            <a:chOff x="5508624" y="975874"/>
            <a:chExt cx="594000" cy="217090"/>
          </a:xfrm>
        </p:grpSpPr>
        <p:cxnSp>
          <p:nvCxnSpPr>
            <p:cNvPr id="20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635742" y="3063654"/>
            <a:ext cx="183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5193824" y="3070118"/>
            <a:ext cx="484284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make+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동사원형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하게 만들다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60CC5480-0B45-59EC-36C5-D799C0EFDD1C}"/>
              </a:ext>
            </a:extLst>
          </p:cNvPr>
          <p:cNvCxnSpPr>
            <a:cxnSpLocks/>
          </p:cNvCxnSpPr>
          <p:nvPr/>
        </p:nvCxnSpPr>
        <p:spPr>
          <a:xfrm>
            <a:off x="5413016" y="3063654"/>
            <a:ext cx="3513701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4093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Every Thanksgiving Day for nine years, the Old Gentleman had come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find Stuffy on his seat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After that, he led Stuffy to a restaurant and watched him eat a big dinner.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p.103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248893" y="3024942"/>
            <a:ext cx="165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328002" y="305966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대과거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347109" y="305108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728291" y="4448574"/>
            <a:ext cx="108765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046732" y="4390048"/>
            <a:ext cx="43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349453" y="4446958"/>
            <a:ext cx="102791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V1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569281" y="4385200"/>
            <a:ext cx="548319" cy="969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054488" y="5841522"/>
            <a:ext cx="191283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V2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74316" y="5765951"/>
            <a:ext cx="1445952" cy="1454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10963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276998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This was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very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thing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the Old Gentleman was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trying to make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into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tradition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374434" y="1752920"/>
            <a:ext cx="230400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바로 그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 강조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4799925" y="1665945"/>
            <a:ext cx="306783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목적격 관계대명사절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4406401" y="923621"/>
            <a:ext cx="1250327" cy="21709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769842" y="1704258"/>
            <a:ext cx="230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1576061" y="305456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try to-v: ~ 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하려고 노력하다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442F3F82-04D8-1099-ED6D-DDD060113C61}"/>
              </a:ext>
            </a:extLst>
          </p:cNvPr>
          <p:cNvCxnSpPr>
            <a:cxnSpLocks/>
          </p:cNvCxnSpPr>
          <p:nvPr/>
        </p:nvCxnSpPr>
        <p:spPr>
          <a:xfrm flipV="1">
            <a:off x="2769842" y="1616677"/>
            <a:ext cx="1412859" cy="13571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45AADF0B-C665-502F-9FBF-CFFD8C3DFEEA}"/>
              </a:ext>
            </a:extLst>
          </p:cNvPr>
          <p:cNvCxnSpPr>
            <a:cxnSpLocks/>
          </p:cNvCxnSpPr>
          <p:nvPr/>
        </p:nvCxnSpPr>
        <p:spPr>
          <a:xfrm>
            <a:off x="1942434" y="3054566"/>
            <a:ext cx="2471646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76361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Buying dinner for Stuffy once a year was a small act, but the Old Gentleman believed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he was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helping to build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great American tradition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p.103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59998" y="1668469"/>
            <a:ext cx="5960043" cy="1454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774234" y="1722799"/>
            <a:ext cx="439348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S(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992471" y="1701591"/>
            <a:ext cx="130884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305132" y="1650422"/>
            <a:ext cx="686730" cy="2181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687671" y="3059668"/>
            <a:ext cx="439348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(believed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894743" y="445059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help+(to-)v: 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것을 돕다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F09A6973-88CB-0D46-10E7-EAB09BA13E0F}"/>
              </a:ext>
            </a:extLst>
          </p:cNvPr>
          <p:cNvCxnSpPr>
            <a:cxnSpLocks/>
          </p:cNvCxnSpPr>
          <p:nvPr/>
        </p:nvCxnSpPr>
        <p:spPr>
          <a:xfrm flipV="1">
            <a:off x="1259998" y="4450591"/>
            <a:ext cx="2596778" cy="3232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11310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072259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order to build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tradition, the same thing must be done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again and again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 a long time, and he had been doing very well.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241676" y="3116862"/>
            <a:ext cx="349081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몇 번이고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되풀이해서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878841" y="164988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 order to-v: 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하기 위하여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77930" y="3041620"/>
            <a:ext cx="2307664" cy="969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64972" y="3086563"/>
            <a:ext cx="393357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조동사가 있는 수동태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515060" y="4453507"/>
            <a:ext cx="2609269" cy="14242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63726" y="4507086"/>
            <a:ext cx="631193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과거완료진행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had been v-</a:t>
            </a:r>
            <a:r>
              <a:rPr lang="en-US" altLang="ko-KR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ing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5E987CB4-5D51-9D23-BC1F-0AB9D184B07E}"/>
              </a:ext>
            </a:extLst>
          </p:cNvPr>
          <p:cNvCxnSpPr>
            <a:cxnSpLocks/>
          </p:cNvCxnSpPr>
          <p:nvPr/>
        </p:nvCxnSpPr>
        <p:spPr>
          <a:xfrm flipV="1">
            <a:off x="1277930" y="1649881"/>
            <a:ext cx="2666693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2A9B9852-F9D5-39EB-1255-DFA6BC87D00F}"/>
              </a:ext>
            </a:extLst>
          </p:cNvPr>
          <p:cNvCxnSpPr>
            <a:cxnSpLocks/>
          </p:cNvCxnSpPr>
          <p:nvPr/>
        </p:nvCxnSpPr>
        <p:spPr>
          <a:xfrm flipV="1">
            <a:off x="3666778" y="3036015"/>
            <a:ext cx="2589167" cy="16478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11957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Nine years is a long time in America,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it is a young country compared to old countries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like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England.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6625203" y="1694063"/>
            <a:ext cx="195455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 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때문에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7602482" y="3059668"/>
            <a:ext cx="197524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와 같은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7693" y="1684367"/>
            <a:ext cx="1771200" cy="969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46802" y="1722325"/>
            <a:ext cx="357973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단수 취급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899383" y="1742232"/>
            <a:ext cx="68953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3123446" y="1679519"/>
            <a:ext cx="257640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직선 연결선[R] 16">
            <a:extLst>
              <a:ext uri="{FF2B5EF4-FFF2-40B4-BE49-F238E27FC236}">
                <a16:creationId xmlns:a16="http://schemas.microsoft.com/office/drawing/2014/main" id="{5FCE0FF3-0412-C45B-B93C-653FCD42E014}"/>
              </a:ext>
            </a:extLst>
          </p:cNvPr>
          <p:cNvCxnSpPr>
            <a:cxnSpLocks/>
          </p:cNvCxnSpPr>
          <p:nvPr/>
        </p:nvCxnSpPr>
        <p:spPr>
          <a:xfrm>
            <a:off x="7324114" y="1679519"/>
            <a:ext cx="425652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79D1F54C-6155-64B3-1715-CE84ABCEC037}"/>
              </a:ext>
            </a:extLst>
          </p:cNvPr>
          <p:cNvCxnSpPr>
            <a:cxnSpLocks/>
          </p:cNvCxnSpPr>
          <p:nvPr/>
        </p:nvCxnSpPr>
        <p:spPr>
          <a:xfrm>
            <a:off x="8227141" y="3059668"/>
            <a:ext cx="705239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17964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72806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Old Gentleman was thin and tall, and he was dressed all in black. His hair was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whiter and thinner than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it had been the previous year. His legs did not seem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 strong as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they had seemed the year before.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p.103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33106" y="1656207"/>
            <a:ext cx="3324522" cy="1454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20148" y="1705998"/>
            <a:ext cx="522761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S1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471998" y="1690430"/>
            <a:ext cx="98325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V1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657624" y="1645834"/>
            <a:ext cx="612000" cy="1454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8139953" y="1670751"/>
            <a:ext cx="63649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S2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247764" y="1618883"/>
            <a:ext cx="444604" cy="2181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8606353" y="1674137"/>
            <a:ext cx="176581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V2(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791979" y="1629541"/>
            <a:ext cx="612000" cy="1454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8967" y="3045964"/>
            <a:ext cx="1296000" cy="1454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434377" y="4399635"/>
            <a:ext cx="1584000" cy="1454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105830" y="4460753"/>
            <a:ext cx="231237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대과거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6517175" y="306050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비교급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+than: 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보다 더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1595552" y="5803386"/>
            <a:ext cx="349778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as+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</a:t>
            </a:r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원급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+as: 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만큼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하게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123473" y="5761636"/>
            <a:ext cx="2076442" cy="20832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794926" y="5829042"/>
            <a:ext cx="283403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대과거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F2372D91-12B5-0929-74B8-73E274CC5A9A}"/>
              </a:ext>
            </a:extLst>
          </p:cNvPr>
          <p:cNvCxnSpPr>
            <a:cxnSpLocks/>
          </p:cNvCxnSpPr>
          <p:nvPr/>
        </p:nvCxnSpPr>
        <p:spPr>
          <a:xfrm>
            <a:off x="6632294" y="3050912"/>
            <a:ext cx="3136395" cy="959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[R] 16">
            <a:extLst>
              <a:ext uri="{FF2B5EF4-FFF2-40B4-BE49-F238E27FC236}">
                <a16:creationId xmlns:a16="http://schemas.microsoft.com/office/drawing/2014/main" id="{FDEC88C9-3CA1-9784-9C57-FBB84D45467C}"/>
              </a:ext>
            </a:extLst>
          </p:cNvPr>
          <p:cNvCxnSpPr>
            <a:cxnSpLocks/>
          </p:cNvCxnSpPr>
          <p:nvPr/>
        </p:nvCxnSpPr>
        <p:spPr>
          <a:xfrm>
            <a:off x="1268967" y="4399635"/>
            <a:ext cx="803924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[R] 16">
            <a:extLst>
              <a:ext uri="{FF2B5EF4-FFF2-40B4-BE49-F238E27FC236}">
                <a16:creationId xmlns:a16="http://schemas.microsoft.com/office/drawing/2014/main" id="{39DEA0B9-6265-9FB5-4A27-22FBE17B6B73}"/>
              </a:ext>
            </a:extLst>
          </p:cNvPr>
          <p:cNvCxnSpPr>
            <a:cxnSpLocks/>
          </p:cNvCxnSpPr>
          <p:nvPr/>
        </p:nvCxnSpPr>
        <p:spPr>
          <a:xfrm flipV="1">
            <a:off x="2225758" y="5761636"/>
            <a:ext cx="2045789" cy="6381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9656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995304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Two Thanksgiving Day Gentlemen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There is one day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 all Americans gather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eat a big dinner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}]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We don’t actually remember much about the people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who had the first Thanksgiving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p.101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4308073" y="3134417"/>
            <a:ext cx="12800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관계부사절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3515788" y="2431571"/>
            <a:ext cx="1101036" cy="217090"/>
            <a:chOff x="5508624" y="975874"/>
            <a:chExt cx="594000" cy="217090"/>
          </a:xfrm>
        </p:grpSpPr>
        <p:cxnSp>
          <p:nvCxnSpPr>
            <p:cNvPr id="9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746718" y="3134417"/>
            <a:ext cx="140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8655955" y="3128686"/>
            <a:ext cx="252303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4231400" y="5885199"/>
            <a:ext cx="252303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관계대명사절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459503" y="5878735"/>
            <a:ext cx="187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3757555" y="5195032"/>
            <a:ext cx="1101036" cy="217090"/>
            <a:chOff x="5508624" y="975874"/>
            <a:chExt cx="594000" cy="217090"/>
          </a:xfrm>
        </p:grpSpPr>
        <p:cxnSp>
          <p:nvCxnSpPr>
            <p:cNvPr id="17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this kind Old Gentleman came toward him, Stuffy wished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 could fly away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But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could not move from his seat.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817949" y="1704741"/>
            <a:ext cx="162941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때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2934238" y="3108784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(that)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3529631" y="2950553"/>
            <a:ext cx="408267" cy="212256"/>
            <a:chOff x="9960619" y="3011228"/>
            <a:chExt cx="408267" cy="212256"/>
          </a:xfrm>
        </p:grpSpPr>
        <p:cxnSp>
          <p:nvCxnSpPr>
            <p:cNvPr id="8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556526" y="3056452"/>
            <a:ext cx="357779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(wished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6490281" y="3006718"/>
            <a:ext cx="260889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Stuffy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E465B247-9F46-AD50-6699-97864D10B78E}"/>
              </a:ext>
            </a:extLst>
          </p:cNvPr>
          <p:cNvCxnSpPr>
            <a:cxnSpLocks/>
          </p:cNvCxnSpPr>
          <p:nvPr/>
        </p:nvCxnSpPr>
        <p:spPr>
          <a:xfrm>
            <a:off x="1260000" y="1658151"/>
            <a:ext cx="432000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9B0C505F-54C2-8FD2-AE90-8C733CD1957F}"/>
              </a:ext>
            </a:extLst>
          </p:cNvPr>
          <p:cNvCxnSpPr>
            <a:cxnSpLocks/>
          </p:cNvCxnSpPr>
          <p:nvPr/>
        </p:nvCxnSpPr>
        <p:spPr>
          <a:xfrm>
            <a:off x="7530165" y="3012152"/>
            <a:ext cx="529128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29721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95666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“I am glad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see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the troubles of another year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have not hurt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you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,” said the Old Gentleman. “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If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you come with me, I will give you a dinner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will surely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make your body feel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823687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 thankful as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your mind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.”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8180043" y="3059668"/>
            <a:ext cx="203661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한다면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7422775" y="4414217"/>
            <a:ext cx="259976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관계대명사절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6945315" y="3729136"/>
            <a:ext cx="1096026" cy="21709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171315" y="4407753"/>
            <a:ext cx="136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4235056" y="1684434"/>
            <a:ext cx="227332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(see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2906242" y="860436"/>
            <a:ext cx="260889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감정의 원인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1167089" y="3059668"/>
            <a:ext cx="253533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현재완료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440860" y="4428184"/>
            <a:ext cx="64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4954852" y="4465461"/>
            <a:ext cx="258446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간접목적어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직접목적어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4429705" y="5755236"/>
            <a:ext cx="2993070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as+</a:t>
            </a:r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</a:t>
            </a:r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</a:t>
            </a:r>
            <a:r>
              <a:rPr lang="ko-KR" altLang="en-US" dirty="0" err="1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원급</a:t>
            </a:r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+as: </a:t>
            </a:r>
            <a:r>
              <a:rPr lang="en-US" altLang="ko-KR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만큼 </a:t>
            </a:r>
            <a:r>
              <a:rPr lang="en-US" altLang="ko-KR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</a:t>
            </a:r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하게</a:t>
            </a:r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1464359" y="5765458"/>
            <a:ext cx="2770697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make+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동사원형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하게 </a:t>
            </a:r>
            <a:r>
              <a:rPr lang="ko-KR" altLang="en-US" dirty="0">
                <a:solidFill>
                  <a:schemeClr val="accent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만들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28E78FC2-0CFB-3320-59E4-ABC13CD1FA28}"/>
              </a:ext>
            </a:extLst>
          </p:cNvPr>
          <p:cNvCxnSpPr>
            <a:cxnSpLocks/>
          </p:cNvCxnSpPr>
          <p:nvPr/>
        </p:nvCxnSpPr>
        <p:spPr>
          <a:xfrm>
            <a:off x="3023718" y="1670357"/>
            <a:ext cx="1059395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42FC7C41-13D8-23F7-A83D-7F62C7FB3635}"/>
              </a:ext>
            </a:extLst>
          </p:cNvPr>
          <p:cNvCxnSpPr>
            <a:cxnSpLocks/>
          </p:cNvCxnSpPr>
          <p:nvPr/>
        </p:nvCxnSpPr>
        <p:spPr>
          <a:xfrm>
            <a:off x="1251026" y="3059668"/>
            <a:ext cx="2302389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[R] 16">
            <a:extLst>
              <a:ext uri="{FF2B5EF4-FFF2-40B4-BE49-F238E27FC236}">
                <a16:creationId xmlns:a16="http://schemas.microsoft.com/office/drawing/2014/main" id="{A2FBFF76-B6C2-A7BA-720F-57FB1AEB471E}"/>
              </a:ext>
            </a:extLst>
          </p:cNvPr>
          <p:cNvCxnSpPr>
            <a:cxnSpLocks/>
          </p:cNvCxnSpPr>
          <p:nvPr/>
        </p:nvCxnSpPr>
        <p:spPr>
          <a:xfrm>
            <a:off x="8917521" y="3059668"/>
            <a:ext cx="380388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[R] 16">
            <a:extLst>
              <a:ext uri="{FF2B5EF4-FFF2-40B4-BE49-F238E27FC236}">
                <a16:creationId xmlns:a16="http://schemas.microsoft.com/office/drawing/2014/main" id="{139F440F-0C7A-40ED-611C-D291100DC95F}"/>
              </a:ext>
            </a:extLst>
          </p:cNvPr>
          <p:cNvCxnSpPr>
            <a:cxnSpLocks/>
          </p:cNvCxnSpPr>
          <p:nvPr/>
        </p:nvCxnSpPr>
        <p:spPr>
          <a:xfrm>
            <a:off x="1260000" y="5785006"/>
            <a:ext cx="3429695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[R] 16">
            <a:extLst>
              <a:ext uri="{FF2B5EF4-FFF2-40B4-BE49-F238E27FC236}">
                <a16:creationId xmlns:a16="http://schemas.microsoft.com/office/drawing/2014/main" id="{77073E0E-5275-7953-DC93-5164898AC9E6}"/>
              </a:ext>
            </a:extLst>
          </p:cNvPr>
          <p:cNvCxnSpPr>
            <a:cxnSpLocks/>
          </p:cNvCxnSpPr>
          <p:nvPr/>
        </p:nvCxnSpPr>
        <p:spPr>
          <a:xfrm flipV="1">
            <a:off x="4767999" y="5755236"/>
            <a:ext cx="2320864" cy="2977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1663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59999" y="540000"/>
            <a:ext cx="8947869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was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what the Old Gentleman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had said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every Thanksgiving Day for nine years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The words </a:t>
            </a:r>
            <a:r>
              <a:rPr lang="en-US" altLang="ko-Kore-KR" sz="3600" spc="-150" dirty="0">
                <a:solidFill>
                  <a:srgbClr val="823687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themselves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were almost a tradition. For the past nine years, they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always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been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music to </a:t>
            </a:r>
            <a:r>
              <a:rPr lang="en-US" altLang="ko-Kore-KR" sz="3600" spc="-150" dirty="0" err="1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Stuffy’s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ears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p.104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341319" y="5825567"/>
            <a:ext cx="756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964329" y="585589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the words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451305" y="163763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관계대명사절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주격보어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6818854" y="1634273"/>
            <a:ext cx="227135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대과거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3326430" y="5811223"/>
            <a:ext cx="227135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964329" y="4417083"/>
            <a:ext cx="261725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재귀대명사</a:t>
            </a:r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&lt;</a:t>
            </a:r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강조 용법</a:t>
            </a:r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&gt; 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5459420" y="5762621"/>
            <a:ext cx="475899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music to one’s ears: 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반가운 소리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B2E00F48-EBE0-EDAD-A291-8B1E8BE19E6A}"/>
              </a:ext>
            </a:extLst>
          </p:cNvPr>
          <p:cNvCxnSpPr>
            <a:cxnSpLocks/>
          </p:cNvCxnSpPr>
          <p:nvPr/>
        </p:nvCxnSpPr>
        <p:spPr>
          <a:xfrm>
            <a:off x="7209085" y="1640737"/>
            <a:ext cx="1449129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693C4A63-9803-4D71-7DAF-B5AD8CD4915B}"/>
              </a:ext>
            </a:extLst>
          </p:cNvPr>
          <p:cNvCxnSpPr>
            <a:cxnSpLocks/>
          </p:cNvCxnSpPr>
          <p:nvPr/>
        </p:nvCxnSpPr>
        <p:spPr>
          <a:xfrm>
            <a:off x="1259999" y="4413715"/>
            <a:ext cx="1972088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958BB620-3EEC-F84B-60CF-568DF4115103}"/>
              </a:ext>
            </a:extLst>
          </p:cNvPr>
          <p:cNvCxnSpPr>
            <a:cxnSpLocks/>
          </p:cNvCxnSpPr>
          <p:nvPr/>
        </p:nvCxnSpPr>
        <p:spPr>
          <a:xfrm>
            <a:off x="3149581" y="5811223"/>
            <a:ext cx="657182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AB626434-BC12-005D-C3F4-9BB2F30E93C9}"/>
              </a:ext>
            </a:extLst>
          </p:cNvPr>
          <p:cNvCxnSpPr>
            <a:cxnSpLocks/>
          </p:cNvCxnSpPr>
          <p:nvPr/>
        </p:nvCxnSpPr>
        <p:spPr>
          <a:xfrm flipV="1">
            <a:off x="5085086" y="5785849"/>
            <a:ext cx="86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99E9D8FA-B2E3-AC3B-8959-6329F90CAC1A}"/>
              </a:ext>
            </a:extLst>
          </p:cNvPr>
          <p:cNvGrpSpPr/>
          <p:nvPr/>
        </p:nvGrpSpPr>
        <p:grpSpPr>
          <a:xfrm rot="5400000" flipH="1">
            <a:off x="3659801" y="5675417"/>
            <a:ext cx="175834" cy="460107"/>
            <a:chOff x="2012807" y="5843874"/>
            <a:chExt cx="912115" cy="663457"/>
          </a:xfrm>
        </p:grpSpPr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AB00082D-3597-491C-FCA0-6C0DBB264F84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1681435" y="6175246"/>
              <a:ext cx="663457" cy="713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96C2A881-E924-DC94-A5B7-2C653A136C60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B31F7AF3-282E-D215-E645-E821DE6D8288}"/>
              </a:ext>
            </a:extLst>
          </p:cNvPr>
          <p:cNvGrpSpPr/>
          <p:nvPr/>
        </p:nvGrpSpPr>
        <p:grpSpPr>
          <a:xfrm rot="16200000">
            <a:off x="5081607" y="5625994"/>
            <a:ext cx="200939" cy="533573"/>
            <a:chOff x="1976322" y="6243835"/>
            <a:chExt cx="992491" cy="213936"/>
          </a:xfrm>
        </p:grpSpPr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02D0C8B6-C443-773D-A207-49A4B0A9D8E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887590" y="6332567"/>
              <a:ext cx="213936" cy="36472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 23">
              <a:extLst>
                <a:ext uri="{FF2B5EF4-FFF2-40B4-BE49-F238E27FC236}">
                  <a16:creationId xmlns:a16="http://schemas.microsoft.com/office/drawing/2014/main" id="{19FA8959-C4D0-524E-CA23-34873505E11D}"/>
                </a:ext>
              </a:extLst>
            </p:cNvPr>
            <p:cNvCxnSpPr/>
            <p:nvPr/>
          </p:nvCxnSpPr>
          <p:spPr>
            <a:xfrm>
              <a:off x="2057403" y="6457771"/>
              <a:ext cx="911410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0" name="직선 연결선[R] 16">
            <a:extLst>
              <a:ext uri="{FF2B5EF4-FFF2-40B4-BE49-F238E27FC236}">
                <a16:creationId xmlns:a16="http://schemas.microsoft.com/office/drawing/2014/main" id="{6880728D-C3A1-2F4D-1B7D-2B47DD655DB0}"/>
              </a:ext>
            </a:extLst>
          </p:cNvPr>
          <p:cNvCxnSpPr>
            <a:cxnSpLocks/>
          </p:cNvCxnSpPr>
          <p:nvPr/>
        </p:nvCxnSpPr>
        <p:spPr>
          <a:xfrm flipV="1">
            <a:off x="6020613" y="5785849"/>
            <a:ext cx="3567007" cy="3168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71698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But now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he looked up at the Old Gentleman’s face, Stuffy had tears of suffering in his eyes.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Stuffy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always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wondered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why the Old Gentleman seemed sad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he spoke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694653" y="4429276"/>
            <a:ext cx="4800393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간접의문문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(had wondered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): 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「의문사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동사」의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어순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146159" y="1687339"/>
            <a:ext cx="178181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때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2704359" y="4519002"/>
            <a:ext cx="227135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4759229" y="5782137"/>
            <a:ext cx="178181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때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E44605E9-AE87-DE4E-1B9B-9449EA9C454C}"/>
              </a:ext>
            </a:extLst>
          </p:cNvPr>
          <p:cNvCxnSpPr>
            <a:cxnSpLocks/>
          </p:cNvCxnSpPr>
          <p:nvPr/>
        </p:nvCxnSpPr>
        <p:spPr>
          <a:xfrm>
            <a:off x="2653003" y="1687339"/>
            <a:ext cx="533817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C4155431-DA2C-6523-9BC4-0A06642BEF5D}"/>
              </a:ext>
            </a:extLst>
          </p:cNvPr>
          <p:cNvCxnSpPr>
            <a:cxnSpLocks/>
          </p:cNvCxnSpPr>
          <p:nvPr/>
        </p:nvCxnSpPr>
        <p:spPr>
          <a:xfrm>
            <a:off x="2264934" y="4429276"/>
            <a:ext cx="722710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E065C962-A30E-EA0C-9B15-369459F815F9}"/>
              </a:ext>
            </a:extLst>
          </p:cNvPr>
          <p:cNvCxnSpPr>
            <a:cxnSpLocks/>
          </p:cNvCxnSpPr>
          <p:nvPr/>
        </p:nvCxnSpPr>
        <p:spPr>
          <a:xfrm>
            <a:off x="4256696" y="4429276"/>
            <a:ext cx="1727645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그룹 8">
            <a:extLst>
              <a:ext uri="{FF2B5EF4-FFF2-40B4-BE49-F238E27FC236}">
                <a16:creationId xmlns:a16="http://schemas.microsoft.com/office/drawing/2014/main" id="{8CBDEE07-09F5-4181-0DAA-77F7E6AAF93C}"/>
              </a:ext>
            </a:extLst>
          </p:cNvPr>
          <p:cNvGrpSpPr/>
          <p:nvPr/>
        </p:nvGrpSpPr>
        <p:grpSpPr>
          <a:xfrm rot="5400000" flipH="1">
            <a:off x="2809972" y="4249472"/>
            <a:ext cx="283376" cy="651386"/>
            <a:chOff x="2012807" y="5843874"/>
            <a:chExt cx="912115" cy="663457"/>
          </a:xfrm>
        </p:grpSpPr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id="{73B79790-4540-5BA7-6E60-2609552E1F5A}"/>
                </a:ext>
              </a:extLst>
            </p:cNvPr>
            <p:cNvCxnSpPr>
              <a:cxnSpLocks/>
            </p:cNvCxnSpPr>
            <p:nvPr/>
          </p:nvCxnSpPr>
          <p:spPr>
            <a:xfrm rot="16200000" flipH="1" flipV="1">
              <a:off x="1681435" y="6175246"/>
              <a:ext cx="663457" cy="713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>
              <a:extLst>
                <a:ext uri="{FF2B5EF4-FFF2-40B4-BE49-F238E27FC236}">
                  <a16:creationId xmlns:a16="http://schemas.microsoft.com/office/drawing/2014/main" id="{D7432902-4EA4-40AC-2B1E-CF617BFB1812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52C552BA-D347-F67C-5056-9B399EDF1E4B}"/>
              </a:ext>
            </a:extLst>
          </p:cNvPr>
          <p:cNvGrpSpPr/>
          <p:nvPr/>
        </p:nvGrpSpPr>
        <p:grpSpPr>
          <a:xfrm rot="16200000">
            <a:off x="4634124" y="4131820"/>
            <a:ext cx="283156" cy="878064"/>
            <a:chOff x="1975533" y="6243836"/>
            <a:chExt cx="993281" cy="213936"/>
          </a:xfrm>
        </p:grpSpPr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10C0E087-CE0D-CC48-84A6-C75CB964E480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1899299" y="6350802"/>
              <a:ext cx="213936" cy="4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CC5A177C-332E-7FBE-00FD-98F01011B53D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2472174" y="5961131"/>
              <a:ext cx="0" cy="993281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직선 연결선[R] 16">
            <a:extLst>
              <a:ext uri="{FF2B5EF4-FFF2-40B4-BE49-F238E27FC236}">
                <a16:creationId xmlns:a16="http://schemas.microsoft.com/office/drawing/2014/main" id="{9112AB3B-C8AD-17DB-C498-6DBFA40D5FBB}"/>
              </a:ext>
            </a:extLst>
          </p:cNvPr>
          <p:cNvCxnSpPr>
            <a:cxnSpLocks/>
          </p:cNvCxnSpPr>
          <p:nvPr/>
        </p:nvCxnSpPr>
        <p:spPr>
          <a:xfrm>
            <a:off x="5342254" y="5782137"/>
            <a:ext cx="352399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07802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 </a:t>
            </a:r>
            <a:r>
              <a:rPr lang="en-US" altLang="ko-Kore-KR" sz="3600" spc="-150" dirty="0">
                <a:solidFill>
                  <a:srgbClr val="FF0000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was unaware that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Old Gentleman was wishing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he had a son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A son could come there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once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Old Gentleman himself was gone.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627705" y="4412255"/>
            <a:ext cx="223608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일단 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하면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2482187" y="3030329"/>
            <a:ext cx="340691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(was wishing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467232" y="4409023"/>
            <a:ext cx="1239702" cy="969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819060" y="4465493"/>
            <a:ext cx="276912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재귀대명사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&lt;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강조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&gt;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AE497D37-9B1C-E300-6BED-E460623D4846}"/>
              </a:ext>
            </a:extLst>
          </p:cNvPr>
          <p:cNvCxnSpPr>
            <a:cxnSpLocks/>
          </p:cNvCxnSpPr>
          <p:nvPr/>
        </p:nvCxnSpPr>
        <p:spPr>
          <a:xfrm>
            <a:off x="1811031" y="1687339"/>
            <a:ext cx="3050680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DFCFE7EC-7AF3-2FA0-6397-C37AB2391E78}"/>
              </a:ext>
            </a:extLst>
          </p:cNvPr>
          <p:cNvSpPr txBox="1"/>
          <p:nvPr/>
        </p:nvSpPr>
        <p:spPr>
          <a:xfrm>
            <a:off x="1259998" y="1687941"/>
            <a:ext cx="419456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be unaware that: ~</a:t>
            </a:r>
            <a:r>
              <a:rPr lang="ko-KR" altLang="en-US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임을 알지 못하다</a:t>
            </a:r>
            <a:endParaRPr lang="ko-Kore-KR" altLang="en-US" dirty="0">
              <a:solidFill>
                <a:srgbClr val="FF0000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66B96FD8-49F3-8A5A-7447-9E389143ABE0}"/>
              </a:ext>
            </a:extLst>
          </p:cNvPr>
          <p:cNvCxnSpPr>
            <a:cxnSpLocks/>
          </p:cNvCxnSpPr>
          <p:nvPr/>
        </p:nvCxnSpPr>
        <p:spPr>
          <a:xfrm flipV="1">
            <a:off x="2219648" y="4418719"/>
            <a:ext cx="867584" cy="15868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50570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 would stand proud and strong before Stuffy, and say, “I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have come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remembrance of my father.” Then it would really be a tradition. But the Old Gentleman had no family.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p.104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827029" y="1651265"/>
            <a:ext cx="2052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946953" y="2602904"/>
            <a:ext cx="648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175858" y="202136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 rot="5400000">
            <a:off x="2144855" y="2317973"/>
            <a:ext cx="350567" cy="182735"/>
            <a:chOff x="2012804" y="6243835"/>
            <a:chExt cx="912118" cy="263497"/>
          </a:xfrm>
        </p:grpSpPr>
        <p:cxnSp>
          <p:nvCxnSpPr>
            <p:cNvPr id="9" name="직선 연결선 8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1155091" y="3082756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(would) 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1750484" y="2924525"/>
            <a:ext cx="408267" cy="212256"/>
            <a:chOff x="9960619" y="3011228"/>
            <a:chExt cx="408267" cy="212256"/>
          </a:xfrm>
        </p:grpSpPr>
        <p:cxnSp>
          <p:nvCxnSpPr>
            <p:cNvPr id="17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 rot="16200000">
            <a:off x="3248506" y="1832798"/>
            <a:ext cx="554767" cy="191700"/>
            <a:chOff x="2012804" y="6243835"/>
            <a:chExt cx="912118" cy="263497"/>
          </a:xfrm>
        </p:grpSpPr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2158751" y="303042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현재완료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결과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0D67AB40-4AA9-5331-1BF9-B64D7E9F7083}"/>
              </a:ext>
            </a:extLst>
          </p:cNvPr>
          <p:cNvCxnSpPr>
            <a:cxnSpLocks/>
          </p:cNvCxnSpPr>
          <p:nvPr/>
        </p:nvCxnSpPr>
        <p:spPr>
          <a:xfrm>
            <a:off x="3001889" y="3040120"/>
            <a:ext cx="1905089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59879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 lived alone in a room in one of the old houses near the park.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Feeling helpless and very sorry for himself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Stuffy Pete looked up at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him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for a minute.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p.104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774108" y="1668041"/>
            <a:ext cx="3665866" cy="969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939221" y="1719655"/>
            <a:ext cx="519986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one of+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복수 명사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~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중 하나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878211" y="4426996"/>
            <a:ext cx="308419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분사구문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동시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·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연속상황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4462519" y="575256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the Old Gentleman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F1AC97B9-2699-2A6E-DAB5-857D8A84D03E}"/>
              </a:ext>
            </a:extLst>
          </p:cNvPr>
          <p:cNvCxnSpPr>
            <a:cxnSpLocks/>
          </p:cNvCxnSpPr>
          <p:nvPr/>
        </p:nvCxnSpPr>
        <p:spPr>
          <a:xfrm flipV="1">
            <a:off x="5281228" y="5752564"/>
            <a:ext cx="703113" cy="969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0519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Old Gentleman’s eyes were bright with the pleasure of giving. After a while, with great effort, Stuffy spoke. “Thank you. I’m very hungry.”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p.104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186140" y="3084463"/>
            <a:ext cx="1034598" cy="969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351253" y="3136077"/>
            <a:ext cx="330547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of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497050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Stuffy was very full, but he understood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he was part of a tradition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The Old Gentleman led Stuffy to the restaurant and to the same table as before.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756970" y="1710689"/>
            <a:ext cx="330547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(understood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895718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Old Gentleman sat at the table and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watched the waiters bring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large amounts of food. Stuffy struggled with his full stomach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he ate and ate.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5680682" y="4430701"/>
            <a:ext cx="18918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때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59998" y="1668701"/>
            <a:ext cx="3308901" cy="2181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774235" y="1730303"/>
            <a:ext cx="243917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338920" y="1690517"/>
            <a:ext cx="112058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V1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>
            <a:off x="4652116" y="1661059"/>
            <a:ext cx="484660" cy="2188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572487" y="1708447"/>
            <a:ext cx="234247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V2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966366" y="1646370"/>
            <a:ext cx="1406458" cy="3272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894001" y="3105834"/>
            <a:ext cx="3758115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watch(</a:t>
            </a:r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지각동사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)+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동사원형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것을 보다 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3A5DD9B2-E64D-399B-27FC-D54184B2AA24}"/>
              </a:ext>
            </a:extLst>
          </p:cNvPr>
          <p:cNvCxnSpPr>
            <a:cxnSpLocks/>
          </p:cNvCxnSpPr>
          <p:nvPr/>
        </p:nvCxnSpPr>
        <p:spPr>
          <a:xfrm>
            <a:off x="1259998" y="3020030"/>
            <a:ext cx="2850275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162E47FF-13EF-3F5F-D471-91A748D9A5E1}"/>
              </a:ext>
            </a:extLst>
          </p:cNvPr>
          <p:cNvCxnSpPr>
            <a:cxnSpLocks/>
          </p:cNvCxnSpPr>
          <p:nvPr/>
        </p:nvCxnSpPr>
        <p:spPr>
          <a:xfrm>
            <a:off x="6437014" y="4430701"/>
            <a:ext cx="341950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0669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But we know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they ate a large bird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called a turkey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so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is served for Thanksgiving dinner. That is a tradition, and Thanksgiving Day is the one day of the year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is purely American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2898381" y="1728565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(that)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3493774" y="1570334"/>
            <a:ext cx="408267" cy="212256"/>
            <a:chOff x="9960619" y="3011228"/>
            <a:chExt cx="408267" cy="212256"/>
          </a:xfrm>
        </p:grpSpPr>
        <p:cxnSp>
          <p:nvCxnSpPr>
            <p:cNvPr id="7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7141447" y="1670440"/>
            <a:ext cx="12800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과거분사구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6224717" y="1006192"/>
            <a:ext cx="1260812" cy="217090"/>
            <a:chOff x="5508624" y="975874"/>
            <a:chExt cx="594000" cy="217090"/>
          </a:xfrm>
        </p:grpSpPr>
        <p:cxnSp>
          <p:nvCxnSpPr>
            <p:cNvPr id="12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150843" y="1689473"/>
            <a:ext cx="183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3796142" y="1755578"/>
            <a:ext cx="28376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(know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3599902" y="5119334"/>
            <a:ext cx="1483086" cy="217090"/>
            <a:chOff x="5508624" y="975874"/>
            <a:chExt cx="594000" cy="217090"/>
          </a:xfrm>
        </p:grpSpPr>
        <p:cxnSp>
          <p:nvCxnSpPr>
            <p:cNvPr id="18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0000" y="5819504"/>
            <a:ext cx="327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2765974" y="2238658"/>
            <a:ext cx="156959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a turkey</a:t>
            </a:r>
          </a:p>
        </p:txBody>
      </p:sp>
      <p:cxnSp>
        <p:nvCxnSpPr>
          <p:cNvPr id="24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3550772" y="3036524"/>
            <a:ext cx="1440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2962146" y="3090388"/>
            <a:ext cx="261725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342278" y="4396814"/>
            <a:ext cx="57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4463810" y="5805897"/>
            <a:ext cx="252303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관계대명사절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F45A5F7C-3C52-CA5B-B129-157D7D705473}"/>
              </a:ext>
            </a:extLst>
          </p:cNvPr>
          <p:cNvCxnSpPr>
            <a:cxnSpLocks/>
          </p:cNvCxnSpPr>
          <p:nvPr/>
        </p:nvCxnSpPr>
        <p:spPr>
          <a:xfrm>
            <a:off x="3154772" y="3032953"/>
            <a:ext cx="339002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57454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However, he couldn’t stop eating,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he saw the look of happiness on the Old Gentleman’s face. So he continued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until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he finished the whole meal.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6327623" y="896943"/>
            <a:ext cx="203644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 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때문에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564253" y="4439149"/>
            <a:ext cx="213730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때까지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889434" y="1720941"/>
            <a:ext cx="1907628" cy="978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314525" y="1767107"/>
            <a:ext cx="3251688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stop v-</a:t>
            </a:r>
            <a:r>
              <a:rPr lang="en-US" altLang="ko-KR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ing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~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것을 멈추다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en-US" altLang="ko-KR" i="1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cf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 stop to-v: ~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하려고 멈추다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8FE6D72F-350A-CFC7-93B2-62C1CE9E4D36}"/>
              </a:ext>
            </a:extLst>
          </p:cNvPr>
          <p:cNvCxnSpPr>
            <a:cxnSpLocks/>
          </p:cNvCxnSpPr>
          <p:nvPr/>
        </p:nvCxnSpPr>
        <p:spPr>
          <a:xfrm>
            <a:off x="6944008" y="1712670"/>
            <a:ext cx="401838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2A8B2B29-33FC-D1DA-18BA-4A3ABC23DA6D}"/>
              </a:ext>
            </a:extLst>
          </p:cNvPr>
          <p:cNvCxnSpPr>
            <a:cxnSpLocks/>
          </p:cNvCxnSpPr>
          <p:nvPr/>
        </p:nvCxnSpPr>
        <p:spPr>
          <a:xfrm>
            <a:off x="4013052" y="4439149"/>
            <a:ext cx="812445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84716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struggle was finished, Stuffy said, “Thank you for my Thanksgiving dinner.” Then he stood up heavily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leave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089476" y="1690374"/>
            <a:ext cx="163579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때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492912" y="1654634"/>
            <a:ext cx="2040325" cy="1467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891108" y="1708304"/>
            <a:ext cx="347787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138073" y="4428822"/>
            <a:ext cx="347787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B451252F-81CD-3391-7095-404A6CA1A70C}"/>
              </a:ext>
            </a:extLst>
          </p:cNvPr>
          <p:cNvCxnSpPr>
            <a:cxnSpLocks/>
          </p:cNvCxnSpPr>
          <p:nvPr/>
        </p:nvCxnSpPr>
        <p:spPr>
          <a:xfrm>
            <a:off x="1289452" y="1677411"/>
            <a:ext cx="1009512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59161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Old Gentleman carefully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counted out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one dollar and thirty cents and left fifteen cents more for the waiter.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5661821" y="853625"/>
            <a:ext cx="304290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count out: 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하나씩 세다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418144" y="3064790"/>
            <a:ext cx="117091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V2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713411" y="2995915"/>
            <a:ext cx="578464" cy="2181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765733" y="1690517"/>
            <a:ext cx="224797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V1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159611" y="1643458"/>
            <a:ext cx="2024722" cy="1770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59998" y="1668701"/>
            <a:ext cx="3308901" cy="2181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774235" y="1730303"/>
            <a:ext cx="243917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E768AA6E-84CF-030B-4CE3-68745D6747CD}"/>
              </a:ext>
            </a:extLst>
          </p:cNvPr>
          <p:cNvCxnSpPr>
            <a:cxnSpLocks/>
          </p:cNvCxnSpPr>
          <p:nvPr/>
        </p:nvCxnSpPr>
        <p:spPr>
          <a:xfrm flipV="1">
            <a:off x="6159611" y="1728672"/>
            <a:ext cx="1239702" cy="969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74348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two men said goodbye at the door, and the Old Gentleman went south,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while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Stuffy went north.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After turning the first corner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Stuffy stood for a moment, then collapsed.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5253057" y="3089022"/>
            <a:ext cx="258812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인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반면에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747342" y="4421017"/>
            <a:ext cx="509273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접속사를 생략하지 않은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분사구문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079063" y="4472186"/>
            <a:ext cx="189460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472941" y="4421017"/>
            <a:ext cx="1008000" cy="2181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8176157" y="4442833"/>
            <a:ext cx="187721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V1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570035" y="4391664"/>
            <a:ext cx="936000" cy="2181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232768" y="5844581"/>
            <a:ext cx="247283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V2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626646" y="5782921"/>
            <a:ext cx="1608523" cy="32307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A8F37E6F-4391-E915-CB38-A7F39B81F909}"/>
              </a:ext>
            </a:extLst>
          </p:cNvPr>
          <p:cNvCxnSpPr>
            <a:cxnSpLocks/>
          </p:cNvCxnSpPr>
          <p:nvPr/>
        </p:nvCxnSpPr>
        <p:spPr>
          <a:xfrm>
            <a:off x="5899002" y="3059668"/>
            <a:ext cx="1035952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45569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59999" y="540000"/>
            <a:ext cx="8977695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Before long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he was picked up and taken to a hospital. An hour later, the Old Gentleman was brought to the same hospital.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921663" y="1768180"/>
            <a:ext cx="277548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오래지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머지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 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않아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이윽고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909750" y="1678826"/>
            <a:ext cx="2340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063767" y="1657144"/>
            <a:ext cx="936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490544" y="169153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5074024" y="1677490"/>
            <a:ext cx="624589" cy="192017"/>
            <a:chOff x="2012804" y="6243835"/>
            <a:chExt cx="912118" cy="263497"/>
          </a:xfrm>
        </p:grpSpPr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6776502" y="1657144"/>
            <a:ext cx="749683" cy="212363"/>
            <a:chOff x="2012804" y="6243835"/>
            <a:chExt cx="912118" cy="263497"/>
          </a:xfrm>
        </p:grpSpPr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6305018" y="730595"/>
            <a:ext cx="140674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(was) 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 rot="10800000">
            <a:off x="6803482" y="1068760"/>
            <a:ext cx="408267" cy="212256"/>
            <a:chOff x="9960619" y="3011228"/>
            <a:chExt cx="408267" cy="212256"/>
          </a:xfrm>
        </p:grpSpPr>
        <p:cxnSp>
          <p:nvCxnSpPr>
            <p:cNvPr id="18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877601" y="3048121"/>
            <a:ext cx="2124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249750" y="3105663"/>
            <a:ext cx="343390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수동태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362798" y="821140"/>
            <a:ext cx="343390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동사구의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수동태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C80095E6-B446-EBE1-5FB0-A9A657B969F9}"/>
              </a:ext>
            </a:extLst>
          </p:cNvPr>
          <p:cNvCxnSpPr>
            <a:cxnSpLocks/>
          </p:cNvCxnSpPr>
          <p:nvPr/>
        </p:nvCxnSpPr>
        <p:spPr>
          <a:xfrm flipV="1">
            <a:off x="1238027" y="1691536"/>
            <a:ext cx="1990066" cy="969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69599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After a while, one of the doctors met another doctor, and they discussed the Old Gentleman’s case.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p.106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548072" y="1668041"/>
            <a:ext cx="3060000" cy="969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740080" y="1740492"/>
            <a:ext cx="464683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one of+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복수 명사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~ 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중 하나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568555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“Did you hear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what’s wrong with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nice old gentleman over there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? He almost died from hunger. He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seems like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very proud man. He told me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hadn’t eaten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for three days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.”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2766048" y="4438458"/>
            <a:ext cx="285482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seem like: ~ 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처럼 보이다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1233105" y="5850487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(that) 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1828498" y="5692256"/>
            <a:ext cx="408267" cy="212256"/>
            <a:chOff x="9960619" y="3011228"/>
            <a:chExt cx="408267" cy="212256"/>
          </a:xfrm>
        </p:grpSpPr>
        <p:cxnSp>
          <p:nvCxnSpPr>
            <p:cNvPr id="8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507311" y="1713133"/>
            <a:ext cx="590527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간접의문문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(hear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): 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「의문사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)+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동사」의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어순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5914801" y="87187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지시형용사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저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그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71064" y="5742534"/>
            <a:ext cx="578464" cy="2181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606512" y="5803884"/>
            <a:ext cx="12800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간접목적어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1683500" y="4979473"/>
            <a:ext cx="317684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(told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직접목적어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2263660" y="5730334"/>
            <a:ext cx="274510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대과거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8C2F58FB-C217-AED5-9676-4A637F417EB1}"/>
              </a:ext>
            </a:extLst>
          </p:cNvPr>
          <p:cNvCxnSpPr>
            <a:cxnSpLocks/>
          </p:cNvCxnSpPr>
          <p:nvPr/>
        </p:nvCxnSpPr>
        <p:spPr>
          <a:xfrm>
            <a:off x="6919906" y="1693453"/>
            <a:ext cx="743785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BC61CAB9-7E7B-1ECF-C40F-F218F4A3044F}"/>
              </a:ext>
            </a:extLst>
          </p:cNvPr>
          <p:cNvCxnSpPr>
            <a:cxnSpLocks/>
          </p:cNvCxnSpPr>
          <p:nvPr/>
        </p:nvCxnSpPr>
        <p:spPr>
          <a:xfrm>
            <a:off x="3117450" y="4438458"/>
            <a:ext cx="1846828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[R] 16">
            <a:extLst>
              <a:ext uri="{FF2B5EF4-FFF2-40B4-BE49-F238E27FC236}">
                <a16:creationId xmlns:a16="http://schemas.microsoft.com/office/drawing/2014/main" id="{0B178210-0FBD-2B78-08C0-2D9B62A15436}"/>
              </a:ext>
            </a:extLst>
          </p:cNvPr>
          <p:cNvCxnSpPr>
            <a:cxnSpLocks/>
          </p:cNvCxnSpPr>
          <p:nvPr/>
        </p:nvCxnSpPr>
        <p:spPr>
          <a:xfrm flipV="1">
            <a:off x="2503016" y="5742534"/>
            <a:ext cx="2231946" cy="4848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646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276998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Here is a story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prove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there are old traditions even in this new country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3288426" y="1655683"/>
            <a:ext cx="252303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5146455" y="1671637"/>
            <a:ext cx="372651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(to prove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9DE72AD2-6EC6-F225-C03A-2C3F0C61AA8F}"/>
              </a:ext>
            </a:extLst>
          </p:cNvPr>
          <p:cNvCxnSpPr>
            <a:cxnSpLocks/>
          </p:cNvCxnSpPr>
          <p:nvPr/>
        </p:nvCxnSpPr>
        <p:spPr>
          <a:xfrm>
            <a:off x="2464940" y="1671637"/>
            <a:ext cx="1217014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" name="그룹 3">
            <a:extLst>
              <a:ext uri="{FF2B5EF4-FFF2-40B4-BE49-F238E27FC236}">
                <a16:creationId xmlns:a16="http://schemas.microsoft.com/office/drawing/2014/main" id="{7752A9B8-6E89-4BD7-85F6-10643FEC40D8}"/>
              </a:ext>
            </a:extLst>
          </p:cNvPr>
          <p:cNvGrpSpPr/>
          <p:nvPr/>
        </p:nvGrpSpPr>
        <p:grpSpPr>
          <a:xfrm>
            <a:off x="3131436" y="1011570"/>
            <a:ext cx="1101036" cy="217090"/>
            <a:chOff x="5508624" y="975874"/>
            <a:chExt cx="594000" cy="217090"/>
          </a:xfrm>
        </p:grpSpPr>
        <p:cxnSp>
          <p:nvCxnSpPr>
            <p:cNvPr id="7" name="직선 연결선[R] 9">
              <a:extLst>
                <a:ext uri="{FF2B5EF4-FFF2-40B4-BE49-F238E27FC236}">
                  <a16:creationId xmlns:a16="http://schemas.microsoft.com/office/drawing/2014/main" id="{9574BB2F-E1CC-8A0A-2B66-F9C665741D23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15">
              <a:extLst>
                <a:ext uri="{FF2B5EF4-FFF2-40B4-BE49-F238E27FC236}">
                  <a16:creationId xmlns:a16="http://schemas.microsoft.com/office/drawing/2014/main" id="{411BDB93-FCFC-C340-F0E7-32C7F4407ACC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9">
              <a:extLst>
                <a:ext uri="{FF2B5EF4-FFF2-40B4-BE49-F238E27FC236}">
                  <a16:creationId xmlns:a16="http://schemas.microsoft.com/office/drawing/2014/main" id="{DD18179A-F0FD-C2B4-D945-577C10D31E0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98342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59999" y="540000"/>
            <a:ext cx="8895115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Stuffy Pete sat down on a seat in a New York City park. Every Thanksgiving Day for nine years, he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sat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there at one in the afternoon. Every time he was there, something wonderful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had happened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him.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p.102</a:t>
            </a: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3214646" y="5116805"/>
            <a:ext cx="1769729" cy="217090"/>
            <a:chOff x="5508624" y="975874"/>
            <a:chExt cx="594000" cy="217090"/>
          </a:xfrm>
        </p:grpSpPr>
        <p:cxnSp>
          <p:nvCxnSpPr>
            <p:cNvPr id="7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296647" y="5810509"/>
            <a:ext cx="183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270869" y="5800372"/>
            <a:ext cx="169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064110" y="5878460"/>
            <a:ext cx="576322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-thing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으로 끝나는 부정대명사는 형용사가 뒤에서 수식함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8051802" y="304868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대과거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5637335" y="497637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대과거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B5468758-24FA-A8E7-626D-4E472865EA72}"/>
              </a:ext>
            </a:extLst>
          </p:cNvPr>
          <p:cNvCxnSpPr>
            <a:cxnSpLocks/>
          </p:cNvCxnSpPr>
          <p:nvPr/>
        </p:nvCxnSpPr>
        <p:spPr>
          <a:xfrm>
            <a:off x="9097588" y="3048688"/>
            <a:ext cx="703104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[R] 16">
            <a:extLst>
              <a:ext uri="{FF2B5EF4-FFF2-40B4-BE49-F238E27FC236}">
                <a16:creationId xmlns:a16="http://schemas.microsoft.com/office/drawing/2014/main" id="{35D263FA-2B44-47F7-5227-99A78530195D}"/>
              </a:ext>
            </a:extLst>
          </p:cNvPr>
          <p:cNvCxnSpPr>
            <a:cxnSpLocks/>
          </p:cNvCxnSpPr>
          <p:nvPr/>
        </p:nvCxnSpPr>
        <p:spPr>
          <a:xfrm>
            <a:off x="1190886" y="4456361"/>
            <a:ext cx="619807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[R] 16">
            <a:extLst>
              <a:ext uri="{FF2B5EF4-FFF2-40B4-BE49-F238E27FC236}">
                <a16:creationId xmlns:a16="http://schemas.microsoft.com/office/drawing/2014/main" id="{C5F9DCD4-50B7-ADE8-2610-F7CFDB1562DF}"/>
              </a:ext>
            </a:extLst>
          </p:cNvPr>
          <p:cNvCxnSpPr>
            <a:cxnSpLocks/>
          </p:cNvCxnSpPr>
          <p:nvPr/>
        </p:nvCxnSpPr>
        <p:spPr>
          <a:xfrm>
            <a:off x="6054606" y="5800372"/>
            <a:ext cx="2437544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06954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This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filled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his heart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with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joy, and it filled another part of him, too.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 most ordinary days, Stuffy was hungry. But on this day, he was not hungry at all.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905437" y="1696307"/>
            <a:ext cx="341063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fill A with B: A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 채우다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820A3077-E004-B660-E083-83120C14A843}"/>
              </a:ext>
            </a:extLst>
          </p:cNvPr>
          <p:cNvCxnSpPr>
            <a:cxnSpLocks/>
          </p:cNvCxnSpPr>
          <p:nvPr/>
        </p:nvCxnSpPr>
        <p:spPr>
          <a:xfrm flipV="1">
            <a:off x="2034663" y="1658638"/>
            <a:ext cx="817179" cy="9696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C2BCBE53-9DD5-A19E-A6B7-137AD231B266}"/>
              </a:ext>
            </a:extLst>
          </p:cNvPr>
          <p:cNvCxnSpPr>
            <a:cxnSpLocks/>
          </p:cNvCxnSpPr>
          <p:nvPr/>
        </p:nvCxnSpPr>
        <p:spPr>
          <a:xfrm flipV="1">
            <a:off x="4388523" y="1665102"/>
            <a:ext cx="811644" cy="1761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0062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had had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dinner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was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 big that he could barely move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His body seemed ready to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break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out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his clothes. It is a strange thing.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560297" y="4465493"/>
            <a:ext cx="341838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에서 탈피하다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벗어나다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4535442" y="1711300"/>
            <a:ext cx="252874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관계대명사절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4068755" y="977513"/>
            <a:ext cx="1103880" cy="21709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258755" y="1661205"/>
            <a:ext cx="140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1461959" y="1684405"/>
            <a:ext cx="215343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대과거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7053510" y="1711300"/>
            <a:ext cx="3878490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so+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]+that+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너무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해서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20582085-292A-F93C-4F51-BD79D5AAE6D7}"/>
              </a:ext>
            </a:extLst>
          </p:cNvPr>
          <p:cNvCxnSpPr>
            <a:cxnSpLocks/>
          </p:cNvCxnSpPr>
          <p:nvPr/>
        </p:nvCxnSpPr>
        <p:spPr>
          <a:xfrm>
            <a:off x="1782755" y="1654741"/>
            <a:ext cx="1392986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C22D300B-21AC-F4A7-731B-8C5CB9CBD08E}"/>
              </a:ext>
            </a:extLst>
          </p:cNvPr>
          <p:cNvCxnSpPr>
            <a:cxnSpLocks/>
          </p:cNvCxnSpPr>
          <p:nvPr/>
        </p:nvCxnSpPr>
        <p:spPr>
          <a:xfrm>
            <a:off x="6367694" y="1654741"/>
            <a:ext cx="2358368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26D01A07-9231-2969-4D67-662C826D5B2F}"/>
              </a:ext>
            </a:extLst>
          </p:cNvPr>
          <p:cNvCxnSpPr>
            <a:cxnSpLocks/>
          </p:cNvCxnSpPr>
          <p:nvPr/>
        </p:nvCxnSpPr>
        <p:spPr>
          <a:xfrm>
            <a:off x="1260000" y="3047465"/>
            <a:ext cx="3094717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F6383218-05F5-1349-AE49-51F0021B255A}"/>
              </a:ext>
            </a:extLst>
          </p:cNvPr>
          <p:cNvCxnSpPr>
            <a:cxnSpLocks/>
          </p:cNvCxnSpPr>
          <p:nvPr/>
        </p:nvCxnSpPr>
        <p:spPr>
          <a:xfrm>
            <a:off x="1260000" y="4387378"/>
            <a:ext cx="2089782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0541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42188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There are rich people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who wish to help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poor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but many of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them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seem to think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the poor are hungry only on Thanksgiving Day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4623367" y="1690538"/>
            <a:ext cx="268286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관계대명사절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4121667" y="972861"/>
            <a:ext cx="1176474" cy="217090"/>
            <a:chOff x="5508624" y="975874"/>
            <a:chExt cx="594000" cy="217090"/>
          </a:xfrm>
        </p:grpSpPr>
        <p:cxnSp>
          <p:nvCxnSpPr>
            <p:cNvPr id="14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923644" y="1697064"/>
            <a:ext cx="194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7159322" y="1703528"/>
            <a:ext cx="407602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the+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복수 보통명사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 사람들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7581284" y="879530"/>
            <a:ext cx="215343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poor people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393856" y="3059699"/>
            <a:ext cx="2304000" cy="6464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4222352" y="3136983"/>
            <a:ext cx="268286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seem to-v: ~</a:t>
            </a:r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인 것 같다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2818927" y="2222599"/>
            <a:ext cx="215343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rich people 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6806667" y="3066163"/>
            <a:ext cx="268286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(think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EEB9534A-2D14-DFAB-0A0B-B63EE1949978}"/>
              </a:ext>
            </a:extLst>
          </p:cNvPr>
          <p:cNvCxnSpPr>
            <a:cxnSpLocks/>
          </p:cNvCxnSpPr>
          <p:nvPr/>
        </p:nvCxnSpPr>
        <p:spPr>
          <a:xfrm>
            <a:off x="7975325" y="1679441"/>
            <a:ext cx="1514210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A1B6912E-6DBD-DC11-8A99-5A004F4702F0}"/>
              </a:ext>
            </a:extLst>
          </p:cNvPr>
          <p:cNvCxnSpPr>
            <a:cxnSpLocks/>
          </p:cNvCxnSpPr>
          <p:nvPr/>
        </p:nvCxnSpPr>
        <p:spPr>
          <a:xfrm flipV="1">
            <a:off x="3395050" y="3059699"/>
            <a:ext cx="901499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63950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dinner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had been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completely unexpected. Near the park, there was a large house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where two elderly ladies lived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p.102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7864019" y="3037589"/>
            <a:ext cx="12800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관계부사절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6728326" y="2324835"/>
            <a:ext cx="1599885" cy="217090"/>
            <a:chOff x="5508624" y="975874"/>
            <a:chExt cx="594000" cy="217090"/>
          </a:xfrm>
        </p:grpSpPr>
        <p:cxnSp>
          <p:nvCxnSpPr>
            <p:cNvPr id="7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439911" y="3054423"/>
            <a:ext cx="226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2881680" y="1696304"/>
            <a:ext cx="215343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대과거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2B59E0EA-8B23-F6FD-C4F6-9DC5B762D059}"/>
              </a:ext>
            </a:extLst>
          </p:cNvPr>
          <p:cNvCxnSpPr>
            <a:cxnSpLocks/>
          </p:cNvCxnSpPr>
          <p:nvPr/>
        </p:nvCxnSpPr>
        <p:spPr>
          <a:xfrm>
            <a:off x="3095507" y="1694261"/>
            <a:ext cx="1684723" cy="2043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8132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</TotalTime>
  <Words>1870</Words>
  <Application>Microsoft Office PowerPoint</Application>
  <PresentationFormat>와이드스크린</PresentationFormat>
  <Paragraphs>219</Paragraphs>
  <Slides>36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36</vt:i4>
      </vt:variant>
    </vt:vector>
  </HeadingPairs>
  <TitlesOfParts>
    <vt:vector size="42" baseType="lpstr"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이지혜B</cp:lastModifiedBy>
  <cp:revision>73</cp:revision>
  <dcterms:created xsi:type="dcterms:W3CDTF">2024-07-02T00:56:12Z</dcterms:created>
  <dcterms:modified xsi:type="dcterms:W3CDTF">2024-11-15T07:36:12Z</dcterms:modified>
</cp:coreProperties>
</file>